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7"/>
  </p:notesMasterIdLst>
  <p:sldIdLst>
    <p:sldId id="324" r:id="rId2"/>
    <p:sldId id="370" r:id="rId3"/>
    <p:sldId id="371" r:id="rId4"/>
    <p:sldId id="296" r:id="rId5"/>
    <p:sldId id="297" r:id="rId6"/>
    <p:sldId id="328" r:id="rId7"/>
    <p:sldId id="329" r:id="rId8"/>
    <p:sldId id="330" r:id="rId9"/>
    <p:sldId id="372" r:id="rId10"/>
    <p:sldId id="301" r:id="rId11"/>
    <p:sldId id="303" r:id="rId12"/>
    <p:sldId id="342" r:id="rId13"/>
    <p:sldId id="349" r:id="rId14"/>
    <p:sldId id="343" r:id="rId15"/>
    <p:sldId id="373" r:id="rId16"/>
    <p:sldId id="308" r:id="rId17"/>
    <p:sldId id="350" r:id="rId18"/>
    <p:sldId id="351" r:id="rId19"/>
    <p:sldId id="352" r:id="rId20"/>
    <p:sldId id="374" r:id="rId21"/>
    <p:sldId id="331" r:id="rId22"/>
    <p:sldId id="325" r:id="rId23"/>
    <p:sldId id="332" r:id="rId24"/>
    <p:sldId id="333" r:id="rId25"/>
    <p:sldId id="382" r:id="rId26"/>
    <p:sldId id="335" r:id="rId27"/>
    <p:sldId id="384" r:id="rId28"/>
    <p:sldId id="385" r:id="rId29"/>
    <p:sldId id="375" r:id="rId30"/>
    <p:sldId id="337" r:id="rId31"/>
    <p:sldId id="344" r:id="rId32"/>
    <p:sldId id="345" r:id="rId33"/>
    <p:sldId id="353" r:id="rId34"/>
    <p:sldId id="376" r:id="rId35"/>
    <p:sldId id="348" r:id="rId36"/>
    <p:sldId id="314" r:id="rId37"/>
    <p:sldId id="355" r:id="rId38"/>
    <p:sldId id="356" r:id="rId39"/>
    <p:sldId id="383" r:id="rId40"/>
    <p:sldId id="377" r:id="rId41"/>
    <p:sldId id="317" r:id="rId42"/>
    <p:sldId id="379" r:id="rId43"/>
    <p:sldId id="357" r:id="rId44"/>
    <p:sldId id="381" r:id="rId45"/>
    <p:sldId id="323" r:id="rId46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9202"/>
    <a:srgbClr val="1506D4"/>
    <a:srgbClr val="99000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74" autoAdjust="0"/>
    <p:restoredTop sz="94280" autoAdjust="0"/>
  </p:normalViewPr>
  <p:slideViewPr>
    <p:cSldViewPr snapToGrid="0">
      <p:cViewPr varScale="1">
        <p:scale>
          <a:sx n="95" d="100"/>
          <a:sy n="95" d="100"/>
        </p:scale>
        <p:origin x="176" y="148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p3>
</file>

<file path=ppt/media/media43.mp3>
</file>

<file path=ppt/media/media44.m4a>
</file>

<file path=ppt/media/media45.mp3>
</file>

<file path=ppt/media/media46.mp3>
</file>

<file path=ppt/media/media47.m4a>
</file>

<file path=ppt/media/media48.m4a>
</file>

<file path=ppt/media/media49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AA139-AC96-EB45-87E2-86A918BBEC0B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AE0BF6-30B1-764D-964F-5028B4F87E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77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48526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71863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998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6492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1399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08553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25133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19718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84964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17500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676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8/31/18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9.m4a"/><Relationship Id="rId1" Type="http://schemas.microsoft.com/office/2007/relationships/media" Target="../media/media39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0.m4a"/><Relationship Id="rId1" Type="http://schemas.microsoft.com/office/2007/relationships/media" Target="../media/media40.m4a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1.m4a"/><Relationship Id="rId1" Type="http://schemas.microsoft.com/office/2007/relationships/media" Target="../media/media41.m4a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3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2.mp3"/><Relationship Id="rId1" Type="http://schemas.microsoft.com/office/2007/relationships/media" Target="../media/media42.mp3"/><Relationship Id="rId6" Type="http://schemas.openxmlformats.org/officeDocument/2006/relationships/audio" Target="../media/media44.m4a"/><Relationship Id="rId5" Type="http://schemas.microsoft.com/office/2007/relationships/media" Target="../media/media44.m4a"/><Relationship Id="rId4" Type="http://schemas.openxmlformats.org/officeDocument/2006/relationships/audio" Target="../media/media43.mp3"/><Relationship Id="rId9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6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45.mp3"/><Relationship Id="rId1" Type="http://schemas.microsoft.com/office/2007/relationships/media" Target="../media/media45.mp3"/><Relationship Id="rId6" Type="http://schemas.openxmlformats.org/officeDocument/2006/relationships/audio" Target="../media/media47.m4a"/><Relationship Id="rId5" Type="http://schemas.microsoft.com/office/2007/relationships/media" Target="../media/media47.m4a"/><Relationship Id="rId4" Type="http://schemas.openxmlformats.org/officeDocument/2006/relationships/audio" Target="../media/media46.mp3"/><Relationship Id="rId9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8.m4a"/><Relationship Id="rId1" Type="http://schemas.microsoft.com/office/2007/relationships/media" Target="../media/media48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9.m4a"/><Relationship Id="rId1" Type="http://schemas.microsoft.com/office/2007/relationships/media" Target="../media/media49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4391120" y="2702136"/>
            <a:ext cx="4165951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800" dirty="0">
                <a:latin typeface="Century Gothic" panose="020B0502020202020204" pitchFamily="34" charset="0"/>
              </a:rPr>
              <a:t>Syllable Charts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346211" y="459931"/>
            <a:ext cx="29987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Part 1</a:t>
            </a:r>
          </a:p>
        </p:txBody>
      </p: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256478" y="1900670"/>
            <a:ext cx="8593891" cy="0"/>
          </a:xfrm>
          <a:prstGeom prst="line">
            <a:avLst/>
          </a:prstGeom>
          <a:ln w="76200">
            <a:solidFill>
              <a:srgbClr val="99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C48E067-2079-4609-BBA1-BA4F717FBD2E}"/>
              </a:ext>
            </a:extLst>
          </p:cNvPr>
          <p:cNvSpPr txBox="1"/>
          <p:nvPr/>
        </p:nvSpPr>
        <p:spPr>
          <a:xfrm>
            <a:off x="3487265" y="340554"/>
            <a:ext cx="4821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Century Gothic" panose="020B0502020202020204" pitchFamily="34" charset="0"/>
              </a:rPr>
              <a:t>49. Growing as </a:t>
            </a:r>
          </a:p>
          <a:p>
            <a:r>
              <a:rPr lang="en-US" sz="4800" b="1" dirty="0">
                <a:latin typeface="Century Gothic" panose="020B0502020202020204" pitchFamily="34" charset="0"/>
              </a:rPr>
              <a:t>a Christian</a:t>
            </a:r>
            <a:endParaRPr lang="en-US" sz="4800" dirty="0">
              <a:latin typeface="Century Gothic" panose="020B0502020202020204" pitchFamily="34" charset="0"/>
            </a:endParaRPr>
          </a:p>
        </p:txBody>
      </p:sp>
      <p:pic>
        <p:nvPicPr>
          <p:cNvPr id="13" name="Picture 12" descr="../../01_SyllableBible/IVANSdrawings/ImagesForReadWithMeBible/FINAL_sent_to_FreeBibleImages_300dpi/49_53_I_Am_Alive/ChildrenAroundTheWorld/HispanicGirl.jpg">
            <a:extLst>
              <a:ext uri="{FF2B5EF4-FFF2-40B4-BE49-F238E27FC236}">
                <a16:creationId xmlns:a16="http://schemas.microsoft.com/office/drawing/2014/main" id="{270F687C-82C7-407B-A330-A47A90CB042C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13" t="2554" r="21795" b="7057"/>
          <a:stretch/>
        </p:blipFill>
        <p:spPr bwMode="auto">
          <a:xfrm>
            <a:off x="1916071" y="2165025"/>
            <a:ext cx="1294862" cy="306256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  <a:ext uri="{FAA26D3D-D897-4be2-8F04-BA451C77F1D7}">
              <ma14:placeholderFlag xmlns:wpc="http://schemas.microsoft.com/office/word/2010/wordprocessingCanvas" xmlns:cx="http://schemas.microsoft.com/office/drawing/2014/chartex" xmlns:cx1="http://schemas.microsoft.com/office/drawing/2015/9/8/chartex" xmlns:cx2="http://schemas.microsoft.com/office/drawing/2015/10/21/chartex" xmlns:cx3="http://schemas.microsoft.com/office/drawing/2016/5/9/chartex" xmlns:cx4="http://schemas.microsoft.com/office/drawing/2016/5/10/chartex" xmlns:cx5="http://schemas.microsoft.com/office/drawing/2016/5/11/chartex" xmlns:cx6="http://schemas.microsoft.com/office/drawing/2016/5/12/chartex" xmlns:cx7="http://schemas.microsoft.com/office/drawing/2016/5/13/chartex" xmlns:cx8="http://schemas.microsoft.com/office/drawing/2016/5/14/chartex" xmlns:mc="http://schemas.openxmlformats.org/markup-compatibility/2006" xmlns:aink="http://schemas.microsoft.com/office/drawing/2016/ink" xmlns:am3d="http://schemas.microsoft.com/office/drawing/2017/model3d" xmlns:m="http://schemas.openxmlformats.org/officeDocument/2006/math" xmlns:wp14="http://schemas.microsoft.com/office/word/2010/wordprocessingDrawing" xmlns:wp="http://schemas.openxmlformats.org/drawingml/2006/wordprocessingDrawing" xmlns:w14="http://schemas.microsoft.com/office/word/2010/wordml" xmlns:w15="http://schemas.microsoft.com/office/word/2012/wordml" xmlns:w16cid="http://schemas.microsoft.com/office/word/2016/wordml/cid" xmlns:w16se="http://schemas.microsoft.com/office/word/2015/wordml/symex" xmlns:wpg="http://schemas.microsoft.com/office/word/2010/wordprocessingGroup" xmlns:wpi="http://schemas.microsoft.com/office/word/2010/wordprocessingInk" xmlns:wne="http://schemas.microsoft.com/office/word/2006/wordml" xmlns:wps="http://schemas.microsoft.com/office/word/2010/wordprocessingShape" xmlns:pic="http://schemas.openxmlformats.org/drawingml/2006/picture" xmlns:ma14="http://schemas.microsoft.com/office/mac/drawingml/2011/main" xmlns:w="http://schemas.openxmlformats.org/wordprocessingml/2006/main" xmlns:w10="urn:schemas-microsoft-com:office:word" xmlns:v="urn:schemas-microsoft-com:vml" xmlns:o="urn:schemas-microsoft-com:office:office" xmlns:mv="urn:schemas-microsoft-com:mac:vml" xmlns:mo="http://schemas.microsoft.com/office/mac/office/2008/main" xmlns="" xmlns:lc="http://schemas.openxmlformats.org/drawingml/2006/lockedCanvas"/>
            </a:ext>
          </a:extLst>
        </p:spPr>
      </p:pic>
      <p:pic>
        <p:nvPicPr>
          <p:cNvPr id="16" name="Picture 15" descr="../../Desktop/praying-155627_1280.png">
            <a:extLst>
              <a:ext uri="{FF2B5EF4-FFF2-40B4-BE49-F238E27FC236}">
                <a16:creationId xmlns:a16="http://schemas.microsoft.com/office/drawing/2014/main" id="{9871E0F1-DAE0-4434-81E4-F567CDD26F0F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21" y="2647753"/>
            <a:ext cx="1246143" cy="2409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A10D43-E4B0-784D-AB2E-B8FBE8CEBD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09671" y="-1987544"/>
            <a:ext cx="812800" cy="8128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DA89BD-0F44-D74D-B341-E33EE10DFE43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11815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9" grpId="0"/>
      <p:bldP spid="17" grpId="0"/>
      <p:bldP spid="14" grpId="0"/>
      <p:bldP spid="1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6916" y="1150243"/>
            <a:ext cx="2662041" cy="117261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endParaRPr lang="en-US" sz="45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075067" y="2134892"/>
            <a:ext cx="3205738" cy="117261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r>
              <a:rPr lang="en-US" sz="5000" dirty="0">
                <a:latin typeface="Century Gothic" panose="020B0502020202020204" pitchFamily="34" charset="0"/>
              </a:rPr>
              <a:t>                                </a:t>
            </a: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ACE5F9F-FE5E-4ECC-A4C4-28AC261A3C75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053E7C-C685-41DA-94E4-36A68969D308}"/>
              </a:ext>
            </a:extLst>
          </p:cNvPr>
          <p:cNvSpPr/>
          <p:nvPr/>
        </p:nvSpPr>
        <p:spPr>
          <a:xfrm>
            <a:off x="518984" y="3296787"/>
            <a:ext cx="6045709" cy="1120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liever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                                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8B392C-1B4F-4CD5-9BD3-9AA22FB0D42D}"/>
              </a:ext>
            </a:extLst>
          </p:cNvPr>
          <p:cNvSpPr/>
          <p:nvPr/>
        </p:nvSpPr>
        <p:spPr>
          <a:xfrm>
            <a:off x="4295030" y="1118457"/>
            <a:ext cx="4000212" cy="1120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J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sus                                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5FCB69-E623-4DF6-B929-04F55C24455A}"/>
              </a:ext>
            </a:extLst>
          </p:cNvPr>
          <p:cNvSpPr/>
          <p:nvPr/>
        </p:nvSpPr>
        <p:spPr>
          <a:xfrm>
            <a:off x="5331254" y="2337209"/>
            <a:ext cx="192873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ven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4EB0715-D43C-B74D-8B2C-85D43D6037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6916" y="-1729903"/>
            <a:ext cx="812800" cy="812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81084EB-C2C6-CE42-B018-6AAC97A7C99A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92640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85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2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  <p:bldP spid="8" grpId="0" build="p"/>
      <p:bldP spid="2" grpId="0"/>
      <p:bldP spid="4" grpId="0"/>
      <p:bldP spid="5" grpId="0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3975" y="1571585"/>
            <a:ext cx="2772891" cy="1105718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 </a:t>
            </a:r>
            <a:r>
              <a:rPr lang="en-US" sz="5000" dirty="0" err="1">
                <a:latin typeface="Century Gothic" panose="020B0502020202020204" pitchFamily="34" charset="0"/>
              </a:rPr>
              <a:t>ble</a:t>
            </a: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68602" y="2930366"/>
            <a:ext cx="2772891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09630" y="1464252"/>
            <a:ext cx="2772891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698BDC-4849-488A-9A5F-E000AD12FCDA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327F296-9E3D-A948-ACE4-C4241FA670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342" y="-1663700"/>
            <a:ext cx="812800" cy="812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55BA63A-2656-CA44-AB5D-D8E2AF8C3230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0DF5028-0ED8-7B4F-8C46-B1AF5D42933C}"/>
              </a:ext>
            </a:extLst>
          </p:cNvPr>
          <p:cNvSpPr txBox="1">
            <a:spLocks/>
          </p:cNvSpPr>
          <p:nvPr/>
        </p:nvSpPr>
        <p:spPr>
          <a:xfrm>
            <a:off x="3363975" y="2930365"/>
            <a:ext cx="2591325" cy="86114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r>
              <a:rPr lang="en-US" sz="5000" b="1" dirty="0" err="1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lent</a:t>
            </a: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</p:spTree>
    <p:extLst>
      <p:ext uri="{BB962C8B-B14F-4D97-AF65-F5344CB8AC3E}">
        <p14:creationId xmlns:p14="http://schemas.microsoft.com/office/powerpoint/2010/main" val="157636070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98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iterate type="wd">
                                    <p:tmPct val="98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9" grpId="0" animBg="1"/>
      <p:bldP spid="1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8009" y="1845947"/>
            <a:ext cx="2772891" cy="121305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</a:t>
            </a:r>
            <a:br>
              <a:rPr lang="en-US" sz="5000" dirty="0">
                <a:latin typeface="Century Gothic" panose="020B0502020202020204" pitchFamily="34" charset="0"/>
              </a:rPr>
            </a:b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54548" y="1845947"/>
            <a:ext cx="2772891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 </a:t>
            </a:r>
            <a:r>
              <a:rPr lang="en-US" sz="5000" dirty="0">
                <a:latin typeface="Century Gothic" panose="020B0502020202020204" pitchFamily="34" charset="0"/>
              </a:rPr>
              <a:t>pen</a:t>
            </a:r>
            <a:endParaRPr lang="en-US"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89EE7-1A8E-4AE4-A2D0-3C606F1ED977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AB97B2-EF65-1E46-819D-6039B672D5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5209" y="-2094006"/>
            <a:ext cx="812800" cy="812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6E58DC3-9B24-CD4A-94EE-17AD24A3C630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34640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8" grpId="0" uiExpand="1" build="p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4049" y="1956688"/>
            <a:ext cx="2772891" cy="121305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 </a:t>
            </a:r>
            <a:br>
              <a:rPr lang="en-US" sz="5000" dirty="0">
                <a:latin typeface="Century Gothic" panose="020B0502020202020204" pitchFamily="34" charset="0"/>
              </a:rPr>
            </a:b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689EE7-1A8E-4AE4-A2D0-3C606F1ED977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FCD779-F41A-9C42-8BF9-6FB4EDAC79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6835" y="-2053665"/>
            <a:ext cx="812800" cy="81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D8DE9C-64CE-0843-8EAF-7B7488237308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2555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2238" y="1286748"/>
            <a:ext cx="4025590" cy="1213050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    need 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endParaRPr lang="en-US" sz="45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43E89B-DE84-4CE8-8907-BB46964AC78F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B0E372-34ED-2240-843D-B728331778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283" y="-1825064"/>
            <a:ext cx="812800" cy="8128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50EE1E0-BA7E-2C4E-A158-8CAD61E4A325}"/>
              </a:ext>
            </a:extLst>
          </p:cNvPr>
          <p:cNvSpPr txBox="1">
            <a:spLocks/>
          </p:cNvSpPr>
          <p:nvPr/>
        </p:nvSpPr>
        <p:spPr>
          <a:xfrm>
            <a:off x="2433918" y="2756960"/>
            <a:ext cx="4405933" cy="1213050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   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prob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 ab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  <a:r>
              <a:rPr lang="en-US" sz="5000" b="1" dirty="0" err="1">
                <a:solidFill>
                  <a:srgbClr val="00B050"/>
                </a:solidFill>
                <a:latin typeface="Century Gothic" panose="020B0502020202020204" pitchFamily="34" charset="0"/>
              </a:rPr>
              <a:t>y</a:t>
            </a:r>
            <a:br>
              <a:rPr lang="en-US" sz="5000" dirty="0">
                <a:latin typeface="Century Gothic" panose="020B0502020202020204" pitchFamily="34" charset="0"/>
              </a:rPr>
            </a:br>
            <a:endParaRPr lang="en-US" sz="45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BB1FE3-E243-504A-95C2-5D067C5EEA73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7034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5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Silent </a:t>
            </a:r>
            <a:r>
              <a:rPr lang="en-US" sz="4600" b="1" dirty="0">
                <a:latin typeface="Century Gothic" panose="020B0502020202020204" pitchFamily="34" charset="0"/>
              </a:rPr>
              <a:t>e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0683" y="1782849"/>
            <a:ext cx="8242634" cy="51726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 silent e syllable has one vowel, </a:t>
            </a: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628650" y="2300112"/>
            <a:ext cx="8242634" cy="514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  <a:r>
              <a:rPr lang="en-US" sz="2700" b="1" dirty="0">
                <a:latin typeface="Century Gothic" panose="020B0502020202020204" pitchFamily="34" charset="0"/>
              </a:rPr>
              <a:t>one consonant </a:t>
            </a: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2535094" y="2815265"/>
            <a:ext cx="4645994" cy="4797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a silent e at the end. 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2280052" y="3331768"/>
            <a:ext cx="3906474" cy="505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vowel is long.</a:t>
            </a:r>
            <a:endParaRPr lang="en-US" sz="2700" dirty="0">
              <a:latin typeface="Century Gothic" panose="020B0502020202020204" pitchFamily="34" charset="0"/>
            </a:endParaRP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951257" y="3830197"/>
            <a:ext cx="1879689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c</a:t>
            </a:r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5300256" y="3841689"/>
            <a:ext cx="81898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793957" y="3431995"/>
            <a:ext cx="96332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0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15" name="Title 2"/>
          <p:cNvSpPr txBox="1">
            <a:spLocks/>
          </p:cNvSpPr>
          <p:nvPr/>
        </p:nvSpPr>
        <p:spPr>
          <a:xfrm>
            <a:off x="4056824" y="3849195"/>
            <a:ext cx="194482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v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8303121" y="-918827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126812C-3D79-BD40-8524-7E64A7275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0842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9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8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1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3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96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7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20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uiExpand="1" build="p"/>
      <p:bldP spid="5" grpId="0" uiExpand="1" build="p"/>
      <p:bldP spid="6" grpId="0" uiExpand="1" build="p"/>
      <p:bldP spid="7" grpId="0" uiExpand="1" build="p"/>
      <p:bldP spid="8" grpId="0"/>
      <p:bldP spid="9" grpId="0"/>
      <p:bldP spid="10" grpId="0"/>
      <p:bldP spid="15" grpId="0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1164" y="923753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c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A498CAA-91A5-4772-851F-A556EAFAA026}"/>
              </a:ext>
            </a:extLst>
          </p:cNvPr>
          <p:cNvSpPr txBox="1">
            <a:spLocks/>
          </p:cNvSpPr>
          <p:nvPr/>
        </p:nvSpPr>
        <p:spPr>
          <a:xfrm>
            <a:off x="3101164" y="3104025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sh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r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2F1D97-D182-4ECC-9422-9104A4EDE82E}"/>
              </a:ext>
            </a:extLst>
          </p:cNvPr>
          <p:cNvSpPr txBox="1">
            <a:spLocks/>
          </p:cNvSpPr>
          <p:nvPr/>
        </p:nvSpPr>
        <p:spPr>
          <a:xfrm>
            <a:off x="3030402" y="2013889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endParaRPr lang="en-US" sz="4500" dirty="0">
              <a:solidFill>
                <a:srgbClr val="00B05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1DAF88-50E9-834E-8AC0-96264B6695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8917" y="-1650253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0FA27C8-E583-BC4F-AFBD-A8428B48E9C9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227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1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4" grpId="0" build="p"/>
      <p:bldP spid="5" grpId="0" build="p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0402" y="2003994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th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AC743A-445C-914C-A82D-2459F5ACF7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2741" y="-1663700"/>
            <a:ext cx="812800" cy="81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37CF2F4-2B48-5846-93B3-884DDB0FA4E2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7974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1849" y="1302954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k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A498CAA-91A5-4772-851F-A556EAFAA026}"/>
              </a:ext>
            </a:extLst>
          </p:cNvPr>
          <p:cNvSpPr txBox="1">
            <a:spLocks/>
          </p:cNvSpPr>
          <p:nvPr/>
        </p:nvSpPr>
        <p:spPr>
          <a:xfrm>
            <a:off x="1529508" y="2857500"/>
            <a:ext cx="2227152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2F1D97-D182-4ECC-9422-9104A4EDE82E}"/>
              </a:ext>
            </a:extLst>
          </p:cNvPr>
          <p:cNvSpPr txBox="1">
            <a:spLocks/>
          </p:cNvSpPr>
          <p:nvPr/>
        </p:nvSpPr>
        <p:spPr>
          <a:xfrm>
            <a:off x="4273518" y="1302954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sh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B1B895-3898-4FC1-92D2-3A3567417EB7}"/>
              </a:ext>
            </a:extLst>
          </p:cNvPr>
          <p:cNvSpPr txBox="1">
            <a:spLocks/>
          </p:cNvSpPr>
          <p:nvPr/>
        </p:nvSpPr>
        <p:spPr>
          <a:xfrm>
            <a:off x="4364958" y="2904270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6FFE86D-B287-4844-A8DE-187D95109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0284" y="-1907358"/>
            <a:ext cx="812800" cy="81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D10D68-5FC2-A54B-9B0F-5DDBF27D69F8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575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2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4" grpId="0" build="p"/>
      <p:bldP spid="5" grpId="0" build="p"/>
      <p:bldP spid="6" grpId="0" build="p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2230" y="1821049"/>
            <a:ext cx="2882471" cy="1403196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th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7D7E30-5674-47CA-8BCF-030881376514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2F1D97-D182-4ECC-9422-9104A4EDE82E}"/>
              </a:ext>
            </a:extLst>
          </p:cNvPr>
          <p:cNvSpPr txBox="1">
            <a:spLocks/>
          </p:cNvSpPr>
          <p:nvPr/>
        </p:nvSpPr>
        <p:spPr>
          <a:xfrm>
            <a:off x="4818612" y="1821049"/>
            <a:ext cx="2882471" cy="1403196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cl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latin typeface="Century Gothic" panose="020B0502020202020204" pitchFamily="34" charset="0"/>
              </a:rPr>
              <a:t>e</a:t>
            </a:r>
            <a:endParaRPr lang="en-US" sz="4500" b="1" dirty="0">
              <a:solidFill>
                <a:srgbClr val="00B050"/>
              </a:solidFill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D384386-6616-A847-B30A-92BCB30D75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830" y="-1677147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155B0F3-DDAF-314B-B199-87907B303678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7834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5" grpId="0" build="p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2160868"/>
            <a:ext cx="9144000" cy="994172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200" b="1" dirty="0">
                <a:latin typeface="Century Gothic" panose="020B0502020202020204" pitchFamily="34" charset="0"/>
              </a:rPr>
              <a:t>Words in </a:t>
            </a:r>
            <a:br>
              <a:rPr lang="en-US" sz="6000" b="1" dirty="0">
                <a:latin typeface="Century Gothic" panose="020B0502020202020204" pitchFamily="34" charset="0"/>
              </a:rPr>
            </a:br>
            <a:r>
              <a:rPr lang="en-US" sz="84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Syllable Types</a:t>
            </a:r>
            <a:endParaRPr lang="en-US" sz="8400" dirty="0">
              <a:solidFill>
                <a:srgbClr val="99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99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872DC5-B824-4397-8008-726B4B04CB40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5364D3-317B-3E4C-B8DA-E7D7BDF45D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864" y="-8793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02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1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8301965" y="-940871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478661"/>
            <a:ext cx="9144000" cy="959549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Many vowel teams follow this rule: </a:t>
            </a:r>
          </a:p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When two vowels</a:t>
            </a:r>
            <a:r>
              <a:rPr lang="en-US" sz="2800" dirty="0">
                <a:latin typeface="Century Gothic" panose="020B0502020202020204" pitchFamily="34" charset="0"/>
              </a:rPr>
              <a:t> </a:t>
            </a:r>
            <a:r>
              <a:rPr lang="en-US" sz="2800" b="1" dirty="0">
                <a:latin typeface="Century Gothic" panose="020B0502020202020204" pitchFamily="34" charset="0"/>
              </a:rPr>
              <a:t>get together, 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0" y="2468534"/>
            <a:ext cx="9144000" cy="809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400" b="1" dirty="0">
                <a:latin typeface="Century Gothic" panose="020B0502020202020204" pitchFamily="34" charset="0"/>
              </a:rPr>
              <a:t> </a:t>
            </a:r>
            <a:r>
              <a:rPr lang="en-US" sz="2800" b="1" dirty="0">
                <a:latin typeface="Century Gothic" panose="020B0502020202020204" pitchFamily="34" charset="0"/>
              </a:rPr>
              <a:t>the first one names its letter.</a:t>
            </a:r>
            <a:r>
              <a:rPr lang="en-US" sz="2800" dirty="0">
                <a:latin typeface="Century Gothic" panose="020B0502020202020204" pitchFamily="34" charset="0"/>
              </a:rPr>
              <a:t> </a:t>
            </a:r>
          </a:p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So the first vowel will make its long sound,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0" y="3471186"/>
            <a:ext cx="9144000" cy="4827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and the second vowel is silent.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4004595" y="3941126"/>
            <a:ext cx="166275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latin typeface="Century Gothic" panose="020B0502020202020204" pitchFamily="34" charset="0"/>
              </a:rPr>
              <a:t>a</a:t>
            </a:r>
            <a:endParaRPr lang="en-US" sz="9600" dirty="0">
              <a:latin typeface="Century Gothic" panose="020B0502020202020204" pitchFamily="34" charset="0"/>
            </a:endParaRPr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556655" y="3508958"/>
            <a:ext cx="92659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0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Title 2"/>
          <p:cNvSpPr txBox="1">
            <a:spLocks/>
          </p:cNvSpPr>
          <p:nvPr/>
        </p:nvSpPr>
        <p:spPr>
          <a:xfrm>
            <a:off x="3357770" y="3925892"/>
            <a:ext cx="1290467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14" name="Title 2"/>
          <p:cNvSpPr txBox="1">
            <a:spLocks/>
          </p:cNvSpPr>
          <p:nvPr/>
        </p:nvSpPr>
        <p:spPr>
          <a:xfrm>
            <a:off x="5066536" y="3944946"/>
            <a:ext cx="867376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484489"/>
            <a:ext cx="9144000" cy="994172"/>
          </a:xfrm>
          <a:ln w="38100">
            <a:noFill/>
          </a:ln>
        </p:spPr>
        <p:txBody>
          <a:bodyPr>
            <a:no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Vowel Teams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9B8D1CE-C6B4-9046-84AA-2B8BE8526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512" y="-99323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0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3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1" nodeType="withEffect">
                                  <p:stCondLst>
                                    <p:cond delay="12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9" dur="8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4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13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6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18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25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7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6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0" grpId="0" animBg="1"/>
      <p:bldP spid="8" grpId="0"/>
      <p:bldP spid="10" grpId="0"/>
      <p:bldP spid="13" grpId="0"/>
      <p:bldP spid="13" grpId="1"/>
      <p:bldP spid="14" grpId="0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747597" y="1495620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ai</a:t>
            </a:r>
            <a:r>
              <a:rPr lang="en-US" sz="5000" dirty="0">
                <a:latin typeface="Century Gothic" panose="020B0502020202020204" pitchFamily="34" charset="0"/>
              </a:rPr>
              <a:t>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70CFFB-14B0-4F80-8213-77E26BE6F3B3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473B0A-95B3-44DE-81A6-533204B80A03}"/>
              </a:ext>
            </a:extLst>
          </p:cNvPr>
          <p:cNvSpPr txBox="1">
            <a:spLocks/>
          </p:cNvSpPr>
          <p:nvPr/>
        </p:nvSpPr>
        <p:spPr>
          <a:xfrm>
            <a:off x="2836806" y="2717602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ai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F8BACD-9ED2-430C-AEB1-CC988D3D9AD2}"/>
              </a:ext>
            </a:extLst>
          </p:cNvPr>
          <p:cNvSpPr txBox="1">
            <a:spLocks/>
          </p:cNvSpPr>
          <p:nvPr/>
        </p:nvSpPr>
        <p:spPr>
          <a:xfrm>
            <a:off x="4410678" y="1495620"/>
            <a:ext cx="2964800" cy="122198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DDE43B-D04B-6F41-B4FD-8BC3A8D0B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4483" y="-1744383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5393B84-D742-CF42-ADAB-7039993D0CCD}"/>
              </a:ext>
            </a:extLst>
          </p:cNvPr>
          <p:cNvSpPr/>
          <p:nvPr/>
        </p:nvSpPr>
        <p:spPr>
          <a:xfrm>
            <a:off x="8109931" y="-1276996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2165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uiExpand="1" build="p"/>
      <p:bldP spid="4" grpId="0" uiExpand="1" build="p"/>
      <p:bldP spid="5" grpId="0" uiExpand="1" build="p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435" y="930203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d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ay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0A9B20-215C-4AB2-B237-65A90EDF5E88}"/>
              </a:ext>
            </a:extLst>
          </p:cNvPr>
          <p:cNvSpPr txBox="1">
            <a:spLocks/>
          </p:cNvSpPr>
          <p:nvPr/>
        </p:nvSpPr>
        <p:spPr>
          <a:xfrm>
            <a:off x="3233002" y="2011794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pr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ay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FB2B4A-D9D8-4EC2-B14E-B97690B61A9C}"/>
              </a:ext>
            </a:extLst>
          </p:cNvPr>
          <p:cNvSpPr/>
          <p:nvPr/>
        </p:nvSpPr>
        <p:spPr>
          <a:xfrm>
            <a:off x="3467782" y="3486239"/>
            <a:ext cx="23984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pr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ay </a:t>
            </a:r>
            <a:r>
              <a:rPr lang="en-US" sz="5000" dirty="0" err="1">
                <a:latin typeface="Century Gothic" panose="020B0502020202020204" pitchFamily="34" charset="0"/>
              </a:rPr>
              <a:t>er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DAB42E-368A-AB4F-B08A-AADBCD5BB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3424" y="-1526932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052A4B-01C7-214F-931E-03C4AE3D636E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43646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uiExpand="1" build="p"/>
      <p:bldP spid="5" grpId="0" uiExpand="1" build="p"/>
      <p:bldP spid="2" grpId="0"/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1541" y="1939764"/>
            <a:ext cx="3880624" cy="1422712"/>
          </a:xfrm>
        </p:spPr>
        <p:txBody>
          <a:bodyPr numCol="1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be </a:t>
            </a:r>
            <a:r>
              <a:rPr lang="en-US" sz="5000" dirty="0" err="1">
                <a:latin typeface="Century Gothic" panose="020B0502020202020204" pitchFamily="34" charset="0"/>
              </a:rPr>
              <a:t>l</a:t>
            </a:r>
            <a:r>
              <a:rPr lang="en-US" sz="5000" b="1" dirty="0" err="1">
                <a:solidFill>
                  <a:srgbClr val="00B050"/>
                </a:solidFill>
                <a:latin typeface="Century Gothic" panose="020B0502020202020204" pitchFamily="34" charset="0"/>
              </a:rPr>
              <a:t>ie</a:t>
            </a:r>
            <a:r>
              <a:rPr lang="en-US" sz="5000" dirty="0" err="1">
                <a:latin typeface="Century Gothic" panose="020B0502020202020204" pitchFamily="34" charset="0"/>
              </a:rPr>
              <a:t>v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 </a:t>
            </a:r>
            <a:r>
              <a:rPr lang="en-US" sz="5000" dirty="0" err="1">
                <a:latin typeface="Century Gothic" panose="020B0502020202020204" pitchFamily="34" charset="0"/>
              </a:rPr>
              <a:t>ers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07472" y="2889030"/>
            <a:ext cx="3024693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3FB222-B235-4EED-A083-6D715C9802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4ABB66-72B4-5645-B2FA-89C184CAE6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283" y="-2053665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972E450-30E3-3B40-988F-BE53D083FF34}"/>
              </a:ext>
            </a:extLst>
          </p:cNvPr>
          <p:cNvSpPr/>
          <p:nvPr/>
        </p:nvSpPr>
        <p:spPr>
          <a:xfrm>
            <a:off x="8056143" y="-1240865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530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73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8" grpId="0" uiExpand="1" build="p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7316" y="923753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7DEDC2-4286-4D50-8D79-62887E245C36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15C627-CE96-46B2-BD2C-B8E542D8F59A}"/>
              </a:ext>
            </a:extLst>
          </p:cNvPr>
          <p:cNvSpPr/>
          <p:nvPr/>
        </p:nvSpPr>
        <p:spPr>
          <a:xfrm>
            <a:off x="3367929" y="2092558"/>
            <a:ext cx="1824538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0F2C3-0D6A-4545-AF15-203F3A468259}"/>
              </a:ext>
            </a:extLst>
          </p:cNvPr>
          <p:cNvSpPr/>
          <p:nvPr/>
        </p:nvSpPr>
        <p:spPr>
          <a:xfrm>
            <a:off x="3367929" y="3433912"/>
            <a:ext cx="2350323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ee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d y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7AF9CB8-B6B9-E74D-9350-104024C71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85471" y="-1959535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62C8637-7A2A-B141-8F26-3BF24AE5838C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1536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2" grpId="0"/>
      <p:bldP spid="4" grpId="0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9876" y="923753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latin typeface="Century Gothic" panose="020B0502020202020204" pitchFamily="34" charset="0"/>
              </a:rPr>
              <a:t>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7DEDC2-4286-4D50-8D79-62887E245C36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415C627-CE96-46B2-BD2C-B8E542D8F59A}"/>
              </a:ext>
            </a:extLst>
          </p:cNvPr>
          <p:cNvSpPr/>
          <p:nvPr/>
        </p:nvSpPr>
        <p:spPr>
          <a:xfrm>
            <a:off x="3028775" y="2249556"/>
            <a:ext cx="1608133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solidFill>
                  <a:srgbClr val="00B050"/>
                </a:solidFill>
                <a:latin typeface="Century Gothic" panose="020B0502020202020204" pitchFamily="34" charset="0"/>
              </a:rPr>
              <a:t>r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F0F2C3-0D6A-4545-AF15-203F3A468259}"/>
              </a:ext>
            </a:extLst>
          </p:cNvPr>
          <p:cNvSpPr/>
          <p:nvPr/>
        </p:nvSpPr>
        <p:spPr>
          <a:xfrm>
            <a:off x="3028775" y="3551932"/>
            <a:ext cx="2885726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ch es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357852-AF67-B842-910A-B38C13F660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9635" y="-2080559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4E56121-717B-C94A-B9CD-75D5B64EEA57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108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2" grpId="0"/>
      <p:bldP spid="4" grpId="0"/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7380" y="1615423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gr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4828223" y="1615423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kn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ow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6786E13-7B80-2640-9AD8-3312435800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283" y="-2067112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851025-0A9F-1E46-B29F-3B41B6947091}"/>
              </a:ext>
            </a:extLst>
          </p:cNvPr>
          <p:cNvSpPr/>
          <p:nvPr/>
        </p:nvSpPr>
        <p:spPr>
          <a:xfrm>
            <a:off x="7944994" y="-1254312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7128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1517" y="1962919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n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3308342" y="2828070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F8E712-58FC-FD4F-852E-6114AAD781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3459" y="-1677838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C5E8F5A-EA62-9B42-8FDA-90D2228E90EC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8365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164" y="1728345"/>
            <a:ext cx="2235151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t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oo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17F937-1788-430D-964C-24347AEA58E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7248C4-876F-4C62-8C1B-ED3C05D00294}"/>
              </a:ext>
            </a:extLst>
          </p:cNvPr>
          <p:cNvSpPr txBox="1">
            <a:spLocks/>
          </p:cNvSpPr>
          <p:nvPr/>
        </p:nvSpPr>
        <p:spPr>
          <a:xfrm>
            <a:off x="3308342" y="2828070"/>
            <a:ext cx="2235151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774857-B705-4678-9E76-C6B16C2EDE79}"/>
              </a:ext>
            </a:extLst>
          </p:cNvPr>
          <p:cNvSpPr/>
          <p:nvPr/>
        </p:nvSpPr>
        <p:spPr>
          <a:xfrm>
            <a:off x="2264227" y="1728345"/>
            <a:ext cx="1548822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c</a:t>
            </a:r>
            <a:r>
              <a:rPr lang="en-US" sz="50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oo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01098A6-AAFB-8140-B128-EE1F053F0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929" y="-1771991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502DA8-88CF-6549-A823-A73F9696B6E5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21796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2" grpId="0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301965" y="-86780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707509"/>
            <a:ext cx="91440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Vowel Teams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 Other Sounds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5221" y="2171486"/>
            <a:ext cx="8165432" cy="608290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800" b="1" dirty="0">
                <a:latin typeface="Century Gothic" panose="020B0502020202020204" pitchFamily="34" charset="0"/>
              </a:rPr>
              <a:t>Sometimes vowel teams make other sounds.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3332757" y="3267447"/>
            <a:ext cx="213311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oi</a:t>
            </a:r>
            <a:r>
              <a:rPr lang="en-US" sz="9600" dirty="0">
                <a:latin typeface="Century Gothic" panose="020B0502020202020204" pitchFamily="34" charset="0"/>
              </a:rPr>
              <a:t>l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1506D4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C4D968B-FA0E-4E46-8F2B-0B1C50FCC0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" y="-10573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50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4" grpId="0" animBg="1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">
            <a:extLst>
              <a:ext uri="{FF2B5EF4-FFF2-40B4-BE49-F238E27FC236}">
                <a16:creationId xmlns:a16="http://schemas.microsoft.com/office/drawing/2014/main" id="{714C90A4-AC53-42AF-8F0B-EDDFB4AC9F19}"/>
              </a:ext>
            </a:extLst>
          </p:cNvPr>
          <p:cNvSpPr txBox="1">
            <a:spLocks/>
          </p:cNvSpPr>
          <p:nvPr/>
        </p:nvSpPr>
        <p:spPr>
          <a:xfrm>
            <a:off x="628650" y="707509"/>
            <a:ext cx="7886700" cy="994172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Closed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Short Vowel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6A71747-F5D2-4EBB-B59A-92E19B56E5B3}"/>
              </a:ext>
            </a:extLst>
          </p:cNvPr>
          <p:cNvSpPr txBox="1">
            <a:spLocks/>
          </p:cNvSpPr>
          <p:nvPr/>
        </p:nvSpPr>
        <p:spPr>
          <a:xfrm>
            <a:off x="1600792" y="1797469"/>
            <a:ext cx="5942415" cy="45173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>
                <a:latin typeface="Century Gothic" panose="020B0502020202020204" pitchFamily="34" charset="0"/>
              </a:rPr>
              <a:t>A closed syllable has one vowel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9151D1A3-3FE2-4877-A3A0-142D37DE9B5F}"/>
              </a:ext>
            </a:extLst>
          </p:cNvPr>
          <p:cNvSpPr txBox="1">
            <a:spLocks/>
          </p:cNvSpPr>
          <p:nvPr/>
        </p:nvSpPr>
        <p:spPr>
          <a:xfrm>
            <a:off x="1200147" y="2344996"/>
            <a:ext cx="6800729" cy="493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 one or more consonants, 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59C833A-A051-46F0-9539-E424065C38B6}"/>
              </a:ext>
            </a:extLst>
          </p:cNvPr>
          <p:cNvSpPr txBox="1">
            <a:spLocks/>
          </p:cNvSpPr>
          <p:nvPr/>
        </p:nvSpPr>
        <p:spPr>
          <a:xfrm>
            <a:off x="1510383" y="2915592"/>
            <a:ext cx="5712613" cy="558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the vowel is short.</a:t>
            </a:r>
            <a:endParaRPr lang="en-US" sz="2700" dirty="0">
              <a:latin typeface="Century Gothic" panose="020B0502020202020204" pitchFamily="34" charset="0"/>
            </a:endParaRPr>
          </a:p>
          <a:p>
            <a:pPr algn="ctr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406000D0-3B86-4C9D-A0B6-BED284F2EDEA}"/>
              </a:ext>
            </a:extLst>
          </p:cNvPr>
          <p:cNvSpPr txBox="1">
            <a:spLocks/>
          </p:cNvSpPr>
          <p:nvPr/>
        </p:nvSpPr>
        <p:spPr>
          <a:xfrm>
            <a:off x="4236361" y="3458113"/>
            <a:ext cx="68764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endParaRPr lang="en-US" sz="9600" b="1" dirty="0">
              <a:latin typeface="Century Gothic" panose="020B0502020202020204" pitchFamily="34" charset="0"/>
            </a:endParaRPr>
          </a:p>
        </p:txBody>
      </p:sp>
      <p:sp>
        <p:nvSpPr>
          <p:cNvPr id="29" name="Title 2">
            <a:extLst>
              <a:ext uri="{FF2B5EF4-FFF2-40B4-BE49-F238E27FC236}">
                <a16:creationId xmlns:a16="http://schemas.microsoft.com/office/drawing/2014/main" id="{B5CD2261-5816-4229-A9AD-412E34A29084}"/>
              </a:ext>
            </a:extLst>
          </p:cNvPr>
          <p:cNvSpPr txBox="1">
            <a:spLocks/>
          </p:cNvSpPr>
          <p:nvPr/>
        </p:nvSpPr>
        <p:spPr>
          <a:xfrm>
            <a:off x="4954739" y="3483515"/>
            <a:ext cx="82319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p</a:t>
            </a:r>
          </a:p>
        </p:txBody>
      </p:sp>
      <p:sp>
        <p:nvSpPr>
          <p:cNvPr id="30" name="Title 2">
            <a:extLst>
              <a:ext uri="{FF2B5EF4-FFF2-40B4-BE49-F238E27FC236}">
                <a16:creationId xmlns:a16="http://schemas.microsoft.com/office/drawing/2014/main" id="{9E91C2D1-2232-4E00-8092-9786497F59F7}"/>
              </a:ext>
            </a:extLst>
          </p:cNvPr>
          <p:cNvSpPr txBox="1">
            <a:spLocks/>
          </p:cNvSpPr>
          <p:nvPr/>
        </p:nvSpPr>
        <p:spPr>
          <a:xfrm>
            <a:off x="4299180" y="3483516"/>
            <a:ext cx="559734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F000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˘</a:t>
            </a:r>
            <a:endParaRPr lang="en-US" sz="96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D79F009-0AC4-4B3E-8793-D173E744D94D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F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3EFAF-8468-430F-9EEE-62F92247CCFA}"/>
              </a:ext>
            </a:extLst>
          </p:cNvPr>
          <p:cNvSpPr/>
          <p:nvPr/>
        </p:nvSpPr>
        <p:spPr>
          <a:xfrm>
            <a:off x="8301965" y="-85214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1A2E68-6A5D-4AFC-A45A-27D5B4350FC0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F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EAF36-FC2D-4C45-AC75-B86C155B671B}"/>
              </a:ext>
            </a:extLst>
          </p:cNvPr>
          <p:cNvSpPr/>
          <p:nvPr/>
        </p:nvSpPr>
        <p:spPr>
          <a:xfrm>
            <a:off x="3220960" y="3340053"/>
            <a:ext cx="107914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st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7B5E463-1FEF-5543-8A33-7B04C4F63F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797" y="-97538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8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89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4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7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4" grpId="0"/>
      <p:bldP spid="25" grpId="0" build="p"/>
      <p:bldP spid="26" grpId="0"/>
      <p:bldP spid="27" grpId="0"/>
      <p:bldP spid="28" grpId="0"/>
      <p:bldP spid="29" grpId="0"/>
      <p:bldP spid="30" grpId="0"/>
      <p:bldP spid="35" grpId="0" animBg="1"/>
      <p:bldP spid="3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8078" y="1724018"/>
            <a:ext cx="2729993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oo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92DD1D0-FA2B-4E8C-93E6-69C76A795558}"/>
              </a:ext>
            </a:extLst>
          </p:cNvPr>
          <p:cNvSpPr txBox="1">
            <a:spLocks/>
          </p:cNvSpPr>
          <p:nvPr/>
        </p:nvSpPr>
        <p:spPr>
          <a:xfrm>
            <a:off x="4400393" y="1724018"/>
            <a:ext cx="3492279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b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oo</a:t>
            </a:r>
            <a:r>
              <a:rPr lang="en-US" sz="5000" dirty="0">
                <a:latin typeface="Century Gothic" panose="020B0502020202020204" pitchFamily="34" charset="0"/>
              </a:rPr>
              <a:t>k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5FB3DD-EAFD-C646-B3F7-95CD2379B0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1678" y="-1596625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7A7FA9-5573-9D4B-B886-D8A3CF136879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3291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3034" y="1974070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oi</a:t>
            </a:r>
            <a:r>
              <a:rPr lang="en-US" sz="5000" dirty="0">
                <a:latin typeface="Century Gothic" panose="020B0502020202020204" pitchFamily="34" charset="0"/>
              </a:rPr>
              <a:t>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AE1276A-8370-43A1-A7E6-2B5A86271ACD}"/>
              </a:ext>
            </a:extLst>
          </p:cNvPr>
          <p:cNvSpPr txBox="1">
            <a:spLocks/>
          </p:cNvSpPr>
          <p:nvPr/>
        </p:nvSpPr>
        <p:spPr>
          <a:xfrm>
            <a:off x="876363" y="2934750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577076D-77C2-451A-B0DE-5E133B067CA0}"/>
              </a:ext>
            </a:extLst>
          </p:cNvPr>
          <p:cNvSpPr txBox="1">
            <a:spLocks/>
          </p:cNvSpPr>
          <p:nvPr/>
        </p:nvSpPr>
        <p:spPr>
          <a:xfrm>
            <a:off x="4073747" y="1405358"/>
            <a:ext cx="3644393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A675E5B-DB2D-D14F-92C3-F8E75C49BA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0353" y="-1448547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EC36D23-A098-DD4E-ACEC-23141FB7D33F}"/>
              </a:ext>
            </a:extLst>
          </p:cNvPr>
          <p:cNvSpPr/>
          <p:nvPr/>
        </p:nvSpPr>
        <p:spPr>
          <a:xfrm>
            <a:off x="7944994" y="-1042147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687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 uiExpand="1" build="p"/>
      <p:bldP spid="5" grpId="0" uiExpand="1" build="p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6887" y="1466318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with 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298F99-4AA7-4CB5-B517-596796BB070C}"/>
              </a:ext>
            </a:extLst>
          </p:cNvPr>
          <p:cNvSpPr/>
          <p:nvPr/>
        </p:nvSpPr>
        <p:spPr>
          <a:xfrm>
            <a:off x="3446531" y="2585232"/>
            <a:ext cx="2250937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a b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ou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C89EFF-C450-5F43-AE50-F15065030D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1070" y="-1959535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939213-8040-3D45-BDA0-AA6A0CBBC91A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15997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  <p:bldP spid="2" grpId="0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6887" y="2177674"/>
            <a:ext cx="3369502" cy="1422712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  <a:ea typeface="Ebrima" panose="02000000000000000000" pitchFamily="2" charset="0"/>
                <a:cs typeface="Ebrima" panose="02000000000000000000" pitchFamily="2" charset="0"/>
              </a:rPr>
              <a:t>c</a:t>
            </a:r>
            <a:r>
              <a:rPr lang="en-US" sz="5000" b="1" dirty="0">
                <a:solidFill>
                  <a:srgbClr val="1506D4"/>
                </a:solidFill>
                <a:latin typeface="Century Gothic" panose="020B0502020202020204" pitchFamily="34" charset="0"/>
              </a:rPr>
              <a:t>all</a:t>
            </a:r>
            <a:endParaRPr lang="en-US" sz="5000" b="1" dirty="0">
              <a:latin typeface="Century Gothic" panose="020B0502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DFBCB11-D5D7-4642-9D00-1CC903BF6D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883" y="-2053665"/>
            <a:ext cx="812800" cy="81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C1C7D2-7BC2-E74A-8D2A-A390BA69918D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0072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R </a:t>
            </a:r>
            <a:r>
              <a:rPr lang="en-US" sz="4600" b="1" dirty="0">
                <a:latin typeface="Century Gothic" panose="020B0502020202020204" pitchFamily="34" charset="0"/>
              </a:rPr>
              <a:t>-</a:t>
            </a:r>
            <a:r>
              <a:rPr lang="en-US" sz="4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 Controlled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26249" y="2070100"/>
            <a:ext cx="8091501" cy="1307084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R-controlled syllables have one or more vowels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followed by an “r.”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“r” changes the sound of the vowel.</a:t>
            </a:r>
            <a:endParaRPr lang="en-US" sz="2700" dirty="0">
              <a:latin typeface="Century Gothic" panose="020B0502020202020204" pitchFamily="34" charset="0"/>
            </a:endParaRPr>
          </a:p>
          <a:p>
            <a:pPr fontAlgn="base"/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3032259" y="3648494"/>
            <a:ext cx="438455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 err="1">
                <a:latin typeface="Century Gothic" panose="020B0502020202020204" pitchFamily="34" charset="0"/>
              </a:rPr>
              <a:t>ange</a:t>
            </a:r>
            <a:endParaRPr lang="en-US" sz="9600" dirty="0">
              <a:latin typeface="Century Gothic" panose="020B0502020202020204" pitchFamily="34" charset="0"/>
            </a:endParaRPr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2130055" y="3603517"/>
            <a:ext cx="1337046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E920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270754" y="-905132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E9202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3CF74E-5139-914C-846D-92CBF26ADF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250" y="-997009"/>
            <a:ext cx="812800" cy="812800"/>
          </a:xfrm>
          <a:prstGeom prst="rect">
            <a:avLst/>
          </a:prstGeom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26140625-92A9-49BD-B809-4C6A04B4CB91}"/>
              </a:ext>
            </a:extLst>
          </p:cNvPr>
          <p:cNvSpPr txBox="1">
            <a:spLocks/>
          </p:cNvSpPr>
          <p:nvPr/>
        </p:nvSpPr>
        <p:spPr>
          <a:xfrm>
            <a:off x="2956059" y="3615690"/>
            <a:ext cx="95935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73791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2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1" nodeType="withEffect">
                                  <p:stCondLst>
                                    <p:cond delay="9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11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7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3" grpId="0"/>
      <p:bldP spid="5" grpId="0"/>
      <p:bldP spid="6" grpId="0"/>
      <p:bldP spid="13" grpId="0" animBg="1"/>
      <p:bldP spid="14" grpId="0"/>
      <p:bldP spid="14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0532B3-C3EB-4990-9E18-A8ABEA75507C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5E1486-DB63-45C4-8F78-3B0CDB47BE9B}"/>
              </a:ext>
            </a:extLst>
          </p:cNvPr>
          <p:cNvSpPr txBox="1">
            <a:spLocks/>
          </p:cNvSpPr>
          <p:nvPr/>
        </p:nvSpPr>
        <p:spPr>
          <a:xfrm>
            <a:off x="1428254" y="1669381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st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ar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D7A7825-7201-452F-A23F-9BBB66002D79}"/>
              </a:ext>
            </a:extLst>
          </p:cNvPr>
          <p:cNvSpPr txBox="1">
            <a:spLocks/>
          </p:cNvSpPr>
          <p:nvPr/>
        </p:nvSpPr>
        <p:spPr>
          <a:xfrm>
            <a:off x="4234745" y="1669381"/>
            <a:ext cx="3369502" cy="142271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M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ar</a:t>
            </a:r>
            <a:r>
              <a:rPr lang="en-US" sz="5000" dirty="0">
                <a:latin typeface="Century Gothic" panose="020B0502020202020204" pitchFamily="34" charset="0"/>
              </a:rPr>
              <a:t>k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2AB54C6-5787-0948-97ED-F32707B83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254" y="-1651262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C4585B-3391-F549-838A-0ED601470B3B}"/>
              </a:ext>
            </a:extLst>
          </p:cNvPr>
          <p:cNvSpPr/>
          <p:nvPr/>
        </p:nvSpPr>
        <p:spPr>
          <a:xfrm>
            <a:off x="8136825" y="-1183875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52258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uiExpand="1" build="p"/>
      <p:bldP spid="6" grpId="0" uiExpand="1" build="p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4461" y="889206"/>
            <a:ext cx="3589855" cy="1160814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 err="1">
                <a:latin typeface="Century Gothic" panose="020B0502020202020204" pitchFamily="34" charset="0"/>
              </a:rPr>
              <a:t>believ</a:t>
            </a:r>
            <a:r>
              <a:rPr lang="en-US" sz="5000" dirty="0">
                <a:latin typeface="Century Gothic" panose="020B0502020202020204" pitchFamily="34" charset="0"/>
              </a:rPr>
              <a:t> 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dirty="0" err="1">
                <a:latin typeface="Century Gothic" panose="020B0502020202020204" pitchFamily="34" charset="0"/>
              </a:rPr>
              <a:t>s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3240494" y="2777263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35F13E-12F8-4A6D-A5C3-170067979DD7}"/>
              </a:ext>
            </a:extLst>
          </p:cNvPr>
          <p:cNvSpPr/>
          <p:nvPr/>
        </p:nvSpPr>
        <p:spPr>
          <a:xfrm>
            <a:off x="2978487" y="2153982"/>
            <a:ext cx="2069797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sis 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t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endParaRPr lang="en-US" sz="50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ECBF23-719E-4CB8-A04E-77C6B34F510C}"/>
              </a:ext>
            </a:extLst>
          </p:cNvPr>
          <p:cNvSpPr/>
          <p:nvPr/>
        </p:nvSpPr>
        <p:spPr>
          <a:xfrm>
            <a:off x="2943304" y="3357670"/>
            <a:ext cx="3105337" cy="10997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teach </a:t>
            </a:r>
            <a:r>
              <a:rPr lang="en-US" sz="5000" b="1" dirty="0" err="1">
                <a:solidFill>
                  <a:srgbClr val="FE9202"/>
                </a:solidFill>
                <a:latin typeface="Century Gothic" panose="020B0502020202020204" pitchFamily="34" charset="0"/>
              </a:rPr>
              <a:t>er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s</a:t>
            </a:r>
            <a:endParaRPr lang="en-US" sz="5000" dirty="0">
              <a:solidFill>
                <a:prstClr val="black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69AC3F-84EC-D54E-B64A-C4D35B4D2B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6530" y="-1684116"/>
            <a:ext cx="812800" cy="81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FC96CE4-2DFC-154C-AF04-2E6429D11902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076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uiExpand="1" build="p"/>
      <p:bldP spid="9" grpId="0" uiExpand="1" build="p"/>
      <p:bldP spid="2" grpId="0"/>
      <p:bldP spid="4" grpId="0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1" y="1881359"/>
            <a:ext cx="1927654" cy="1160814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ur</a:t>
            </a:r>
            <a:r>
              <a:rPr lang="en-US" sz="5000" dirty="0">
                <a:latin typeface="Century Gothic" panose="020B0502020202020204" pitchFamily="34" charset="0"/>
              </a:rPr>
              <a:t>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4729830" y="1881359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ch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ur</a:t>
            </a:r>
            <a:r>
              <a:rPr lang="en-US" sz="5000" dirty="0">
                <a:latin typeface="Century Gothic" panose="020B0502020202020204" pitchFamily="34" charset="0"/>
              </a:rPr>
              <a:t>ch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E8AB91-09EE-0C43-B781-2BCB08718C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2671" y="-1677838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878B1D-9D7B-4D47-BA51-C01E130B95A0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8844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9" grpId="0" uiExpand="1" build="p"/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67225" y="910802"/>
            <a:ext cx="1798716" cy="1160814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3145013" y="3357670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sh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EFF171-6D76-4DCB-989B-3A029C4A2AF1}"/>
              </a:ext>
            </a:extLst>
          </p:cNvPr>
          <p:cNvSpPr txBox="1">
            <a:spLocks/>
          </p:cNvSpPr>
          <p:nvPr/>
        </p:nvSpPr>
        <p:spPr>
          <a:xfrm>
            <a:off x="2910234" y="2170432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f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A1DCDC-B9C1-EB42-B2F6-B1BCB0FD79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1071" y="-1851959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E844BE-DA23-3846-A801-EFAAD7F9F6D5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87469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9" grpId="0" uiExpand="1" build="p"/>
      <p:bldP spid="5" grpId="0" uiExpand="1" build="p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BED828D-A058-4381-9A3B-BAB063AABE2F}"/>
              </a:ext>
            </a:extLst>
          </p:cNvPr>
          <p:cNvSpPr txBox="1">
            <a:spLocks/>
          </p:cNvSpPr>
          <p:nvPr/>
        </p:nvSpPr>
        <p:spPr>
          <a:xfrm>
            <a:off x="3143654" y="1807107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 err="1">
                <a:latin typeface="Century Gothic" panose="020B0502020202020204" pitchFamily="34" charset="0"/>
              </a:rPr>
              <a:t>ef</a:t>
            </a:r>
            <a:r>
              <a:rPr lang="en-US" sz="5000" dirty="0">
                <a:latin typeface="Century Gothic" panose="020B0502020202020204" pitchFamily="34" charset="0"/>
              </a:rPr>
              <a:t> f</a:t>
            </a:r>
            <a:r>
              <a:rPr lang="en-US" sz="5000" b="1" dirty="0">
                <a:solidFill>
                  <a:srgbClr val="FE9202"/>
                </a:solidFill>
                <a:latin typeface="Century Gothic" panose="020B0502020202020204" pitchFamily="34" charset="0"/>
              </a:rPr>
              <a:t>or</a:t>
            </a:r>
            <a:r>
              <a:rPr lang="en-US" sz="50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BA7B42-9A27-446E-81E4-2121ABDF19B3}"/>
              </a:ext>
            </a:extLst>
          </p:cNvPr>
          <p:cNvSpPr/>
          <p:nvPr/>
        </p:nvSpPr>
        <p:spPr>
          <a:xfrm>
            <a:off x="676405" y="811986"/>
            <a:ext cx="7640877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EFF171-6D76-4DCB-989B-3A029C4A2AF1}"/>
              </a:ext>
            </a:extLst>
          </p:cNvPr>
          <p:cNvSpPr txBox="1">
            <a:spLocks/>
          </p:cNvSpPr>
          <p:nvPr/>
        </p:nvSpPr>
        <p:spPr>
          <a:xfrm>
            <a:off x="4572000" y="1379730"/>
            <a:ext cx="2512698" cy="1160814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50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5485433-259D-8E4A-B884-1D10051DB3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4482" y="-1838512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DFDA5F-1EF6-AD42-840F-BE6413065346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1682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 nodePh="1">
                                  <p:stCondLst>
                                    <p:cond delay="480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iterate type="wd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" grpId="0" uiExpand="1" build="p"/>
      <p:bldP spid="5" grpId="0" uiExpand="1" build="p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5589" y="2713547"/>
            <a:ext cx="3960323" cy="1316285"/>
          </a:xfrm>
        </p:spPr>
        <p:txBody>
          <a:bodyPr numCol="2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sk</a:t>
            </a:r>
            <a:endParaRPr lang="en-US" sz="4500" dirty="0"/>
          </a:p>
        </p:txBody>
      </p:sp>
      <p:sp>
        <p:nvSpPr>
          <p:cNvPr id="4" name="Rectangle 3"/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075589" y="1496610"/>
            <a:ext cx="2168085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965962" y="1496610"/>
            <a:ext cx="5958064" cy="1360890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-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b-</a:t>
            </a:r>
            <a:endParaRPr lang="en-US" sz="45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D076FED-0E26-4884-871A-AA5DB3E55D2A}"/>
              </a:ext>
            </a:extLst>
          </p:cNvPr>
          <p:cNvSpPr txBox="1">
            <a:spLocks/>
          </p:cNvSpPr>
          <p:nvPr/>
        </p:nvSpPr>
        <p:spPr>
          <a:xfrm>
            <a:off x="4965962" y="2713547"/>
            <a:ext cx="3960323" cy="1316285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pl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latin typeface="Century Gothic" panose="020B0502020202020204" pitchFamily="34" charset="0"/>
              </a:rPr>
              <a:t>nt</a:t>
            </a:r>
            <a:endParaRPr lang="en-US" sz="45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1CF67E8-94BC-4A77-AE86-0771A05A70A9}"/>
              </a:ext>
            </a:extLst>
          </p:cNvPr>
          <p:cNvSpPr/>
          <p:nvPr/>
        </p:nvSpPr>
        <p:spPr>
          <a:xfrm>
            <a:off x="1986930" y="1496610"/>
            <a:ext cx="1409360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685800">
              <a:lnSpc>
                <a:spcPct val="150000"/>
              </a:lnSpc>
              <a:spcBef>
                <a:spcPts val="750"/>
              </a:spcBef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c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7311717-D89E-0143-BB4F-1DCD366EB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69189" y="-2125797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832214F-F31B-B547-BF94-5B3758B68978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1051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iterate type="wd">
                                    <p:tmPct val="97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95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3000"/>
                                  </p:stCondLst>
                                  <p:iterate type="wd">
                                    <p:tmPct val="9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19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8301965" y="-884361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Consonant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  l-e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71272" y="1976414"/>
            <a:ext cx="8601456" cy="437602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When you see consonant l-e at the end of a word, 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271272" y="2518061"/>
            <a:ext cx="8601456" cy="46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count back three.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271272" y="3042317"/>
            <a:ext cx="8601456" cy="5107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“l-e” makes the /–le/ sound.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4670760" y="3742849"/>
            <a:ext cx="974666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p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573176" y="3746607"/>
            <a:ext cx="2223511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 err="1">
                <a:latin typeface="Century Gothic" panose="020B0502020202020204" pitchFamily="34" charset="0"/>
              </a:rPr>
              <a:t>pur</a:t>
            </a:r>
            <a:endParaRPr lang="en-US" sz="9600" dirty="0">
              <a:latin typeface="Century Gothic" panose="020B0502020202020204" pitchFamily="34" charset="0"/>
            </a:endParaRPr>
          </a:p>
        </p:txBody>
      </p:sp>
      <p:sp>
        <p:nvSpPr>
          <p:cNvPr id="12" name="Title 2"/>
          <p:cNvSpPr txBox="1">
            <a:spLocks/>
          </p:cNvSpPr>
          <p:nvPr/>
        </p:nvSpPr>
        <p:spPr>
          <a:xfrm>
            <a:off x="5262294" y="3742849"/>
            <a:ext cx="878268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l</a:t>
            </a:r>
          </a:p>
        </p:txBody>
      </p:sp>
      <p:sp>
        <p:nvSpPr>
          <p:cNvPr id="13" name="Title 2"/>
          <p:cNvSpPr txBox="1">
            <a:spLocks/>
          </p:cNvSpPr>
          <p:nvPr/>
        </p:nvSpPr>
        <p:spPr>
          <a:xfrm>
            <a:off x="5794339" y="3742849"/>
            <a:ext cx="937757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b="1" dirty="0">
                <a:solidFill>
                  <a:srgbClr val="7030A0"/>
                </a:solidFill>
                <a:latin typeface="Century Gothic" panose="020B0502020202020204" pitchFamily="34" charset="0"/>
              </a:rPr>
              <a:t>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7030A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21E58C-AE08-494D-8BE2-6AB103E9688A}"/>
              </a:ext>
            </a:extLst>
          </p:cNvPr>
          <p:cNvCxnSpPr>
            <a:cxnSpLocks/>
          </p:cNvCxnSpPr>
          <p:nvPr/>
        </p:nvCxnSpPr>
        <p:spPr>
          <a:xfrm>
            <a:off x="4739000" y="3929395"/>
            <a:ext cx="0" cy="1225131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464B2A-8F4B-2C4E-9305-FCCD66AB4A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9900" y="-108753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0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7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8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1" nodeType="withEffect">
                                  <p:stCondLst>
                                    <p:cond delay="10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fill="hold" grpId="1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fill="hold" grpId="1" nodeType="withEffect">
                                  <p:stCondLst>
                                    <p:cond delay="1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nodeType="withEffect">
                                  <p:stCondLst>
                                    <p:cond delay="12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0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19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9" grpId="0" animBg="1"/>
      <p:bldP spid="3" grpId="0"/>
      <p:bldP spid="7" grpId="0"/>
      <p:bldP spid="7" grpId="1"/>
      <p:bldP spid="8" grpId="0"/>
      <p:bldP spid="12" grpId="0"/>
      <p:bldP spid="12" grpId="1"/>
      <p:bldP spid="13" grpId="0"/>
      <p:bldP spid="13" grpId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5920" y="2095431"/>
            <a:ext cx="4895950" cy="160009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Bi </a:t>
            </a:r>
            <a:r>
              <a:rPr lang="en-US" sz="5000" b="1" dirty="0" err="1">
                <a:solidFill>
                  <a:srgbClr val="7030A0"/>
                </a:solidFill>
                <a:latin typeface="Century Gothic" panose="020B0502020202020204" pitchFamily="34" charset="0"/>
              </a:rPr>
              <a:t>ble</a:t>
            </a:r>
            <a:endParaRPr lang="en-US" sz="5000" b="1" dirty="0">
              <a:solidFill>
                <a:srgbClr val="7030A0"/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4" name="Rectangle 3"/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D31425-8E5C-1C49-81E8-D60F4D20B6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8271" y="-1771277"/>
            <a:ext cx="812800" cy="812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DFD9B3-E0C3-D042-9D18-1DB1C1AD946E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8802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Other Sounds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-</a:t>
            </a:r>
            <a:r>
              <a:rPr lang="en-US" sz="4600" b="1" dirty="0" err="1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nk</a:t>
            </a:r>
            <a:r>
              <a:rPr lang="en-US" sz="4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/-ng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11867" y="2065214"/>
            <a:ext cx="7520267" cy="991883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The “-</a:t>
            </a:r>
            <a:r>
              <a:rPr lang="en-US" sz="2700" b="1" dirty="0" err="1">
                <a:latin typeface="Century Gothic" panose="020B0502020202020204" pitchFamily="34" charset="0"/>
              </a:rPr>
              <a:t>nk</a:t>
            </a:r>
            <a:r>
              <a:rPr lang="en-US" sz="2700" b="1" dirty="0">
                <a:latin typeface="Century Gothic" panose="020B0502020202020204" pitchFamily="34" charset="0"/>
              </a:rPr>
              <a:t>” and “-ng” </a:t>
            </a:r>
          </a:p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change the sound of the vowel.</a:t>
            </a:r>
            <a:endParaRPr lang="en-US" sz="2700" dirty="0">
              <a:latin typeface="Century Gothic" panose="020B0502020202020204" pitchFamily="34" charset="0"/>
            </a:endParaRPr>
          </a:p>
        </p:txBody>
      </p:sp>
      <p:pic>
        <p:nvPicPr>
          <p:cNvPr id="9" name="part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267" y="179999"/>
            <a:ext cx="609600" cy="609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7572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accent2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317516" y="-852140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bank&amp;thing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2267" y="4671432"/>
            <a:ext cx="609600" cy="6096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9155" y="4600732"/>
            <a:ext cx="1138989" cy="7817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CEC5BFEC-49B8-4E7B-AA13-BC995A9ACA45}"/>
              </a:ext>
            </a:extLst>
          </p:cNvPr>
          <p:cNvSpPr txBox="1">
            <a:spLocks/>
          </p:cNvSpPr>
          <p:nvPr/>
        </p:nvSpPr>
        <p:spPr>
          <a:xfrm>
            <a:off x="1700354" y="3362041"/>
            <a:ext cx="238963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Century Gothic" panose="020B0502020202020204" pitchFamily="34" charset="0"/>
              </a:rPr>
              <a:t>b</a:t>
            </a:r>
            <a:r>
              <a:rPr lang="en-US" sz="6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ank</a:t>
            </a: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907AE818-E0CB-4135-BC42-9A60957F9B85}"/>
              </a:ext>
            </a:extLst>
          </p:cNvPr>
          <p:cNvSpPr txBox="1">
            <a:spLocks/>
          </p:cNvSpPr>
          <p:nvPr/>
        </p:nvSpPr>
        <p:spPr>
          <a:xfrm>
            <a:off x="5161786" y="3362041"/>
            <a:ext cx="2389632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latin typeface="Century Gothic" panose="020B0502020202020204" pitchFamily="34" charset="0"/>
              </a:rPr>
              <a:t>th</a:t>
            </a:r>
            <a:r>
              <a:rPr lang="en-US" sz="66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ing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E67972-57A3-AE4E-BD3A-A9A9B2AE8AF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55194" y="-10236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48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4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0" nodeType="withEffect">
                                  <p:stCondLst>
                                    <p:cond delay="18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  <p:bldP spid="11" grpId="0" animBg="1"/>
      <p:bldP spid="14" grpId="0"/>
      <p:bldP spid="1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8187" y="1439772"/>
            <a:ext cx="4040217" cy="1501428"/>
          </a:xfrm>
        </p:spPr>
        <p:txBody>
          <a:bodyPr numCol="1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5000" dirty="0" err="1">
                <a:latin typeface="Century Gothic" panose="020B0502020202020204" pitchFamily="34" charset="0"/>
              </a:rPr>
              <a:t>believ</a:t>
            </a:r>
            <a:r>
              <a:rPr lang="en-US" sz="5000" dirty="0">
                <a:latin typeface="Century Gothic" panose="020B0502020202020204" pitchFamily="34" charset="0"/>
              </a:rPr>
              <a:t> </a:t>
            </a:r>
            <a:r>
              <a:rPr lang="en-US" sz="5000" b="1" dirty="0" err="1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ing</a:t>
            </a:r>
            <a:endParaRPr lang="en-US" sz="5000" b="1" dirty="0">
              <a:solidFill>
                <a:schemeClr val="accent2">
                  <a:lumMod val="50000"/>
                </a:schemeClr>
              </a:solidFill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pic>
        <p:nvPicPr>
          <p:cNvPr id="2" name="OtherSounds_A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73979" y="4989094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272067" y="2700055"/>
            <a:ext cx="4040217" cy="1501428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grow</a:t>
            </a:r>
            <a:r>
              <a:rPr lang="en-US" sz="5000" b="1" dirty="0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5000" b="1" dirty="0" err="1"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ing</a:t>
            </a:r>
            <a:endParaRPr lang="en-US" sz="5000" dirty="0">
              <a:latin typeface="Century Gothic" panose="020B0502020202020204" pitchFamily="34" charset="0"/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sz="4500" dirty="0"/>
          </a:p>
        </p:txBody>
      </p:sp>
      <p:pic>
        <p:nvPicPr>
          <p:cNvPr id="8" name="Other-ING">
            <a:hlinkClick r:id="" action="ppaction://media"/>
            <a:extLst>
              <a:ext uri="{FF2B5EF4-FFF2-40B4-BE49-F238E27FC236}">
                <a16:creationId xmlns:a16="http://schemas.microsoft.com/office/drawing/2014/main" id="{60D2939F-B34A-4193-9596-8BDE35732C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58663" y="53941"/>
            <a:ext cx="609600" cy="60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6C3C54-F18E-4179-9217-ACADDF38854F}"/>
              </a:ext>
            </a:extLst>
          </p:cNvPr>
          <p:cNvSpPr/>
          <p:nvPr/>
        </p:nvSpPr>
        <p:spPr>
          <a:xfrm>
            <a:off x="117629" y="53941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D52018-837C-4BD5-99C4-6453E8251677}"/>
              </a:ext>
            </a:extLst>
          </p:cNvPr>
          <p:cNvSpPr/>
          <p:nvPr/>
        </p:nvSpPr>
        <p:spPr>
          <a:xfrm>
            <a:off x="990540" y="93020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5D807C3-8557-B649-8AF7-1F025E10EC0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90540" y="-2188135"/>
            <a:ext cx="812800" cy="8128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92E5E28-6F95-DC48-BBC0-39ED9E95047F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75804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iterate type="wd">
                                    <p:tmPct val="5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10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  <p:bldP spid="7" grpId="0" build="p"/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8301965" y="-93375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FFCC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637316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Other Sounds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 schwa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20258" y="1807236"/>
            <a:ext cx="8021406" cy="1044985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The schwa syllable has an “a” that sounds</a:t>
            </a:r>
          </a:p>
          <a:p>
            <a:pPr marL="0" indent="0" algn="ctr" fontAlgn="base"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 like the /u/ in banana.</a:t>
            </a:r>
            <a:r>
              <a:rPr lang="en-US" sz="3000" dirty="0">
                <a:latin typeface="Century Gothic" panose="020B0502020202020204" pitchFamily="34" charset="0"/>
              </a:rPr>
              <a:t> 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720258" y="2783884"/>
            <a:ext cx="8021406" cy="6566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3000" b="1" dirty="0">
                <a:latin typeface="Century Gothic" panose="020B0502020202020204" pitchFamily="34" charset="0"/>
              </a:rPr>
              <a:t>The banana is even shaped like a short u.</a:t>
            </a:r>
            <a:endParaRPr lang="en-US" sz="3000" dirty="0">
              <a:latin typeface="Century Gothic" panose="020B0502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2602562" y="4430960"/>
            <a:ext cx="807044" cy="4192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5982698" y="4430959"/>
            <a:ext cx="807044" cy="419223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540764" y="3339206"/>
            <a:ext cx="5602986" cy="1231392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7200" dirty="0" err="1">
                <a:latin typeface="Century Gothic" panose="020B0502020202020204" pitchFamily="34" charset="0"/>
              </a:rPr>
              <a:t>b</a:t>
            </a:r>
            <a:r>
              <a:rPr lang="en-US" sz="7200" b="1" dirty="0" err="1">
                <a:solidFill>
                  <a:srgbClr val="FFCC00"/>
                </a:solidFill>
                <a:latin typeface="Century Gothic" panose="020B0502020202020204" pitchFamily="34" charset="0"/>
              </a:rPr>
              <a:t>a</a:t>
            </a:r>
            <a:r>
              <a:rPr lang="en-US" sz="72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 </a:t>
            </a:r>
            <a:r>
              <a:rPr lang="en-US" sz="7200" dirty="0">
                <a:latin typeface="Century Gothic" panose="020B0502020202020204" pitchFamily="34" charset="0"/>
              </a:rPr>
              <a:t>nan</a:t>
            </a:r>
            <a:r>
              <a:rPr lang="en-US" sz="72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 a</a:t>
            </a:r>
          </a:p>
        </p:txBody>
      </p:sp>
      <p:sp>
        <p:nvSpPr>
          <p:cNvPr id="13" name="Arrow: Right 12"/>
          <p:cNvSpPr/>
          <p:nvPr/>
        </p:nvSpPr>
        <p:spPr>
          <a:xfrm rot="18093150">
            <a:off x="2456214" y="4888240"/>
            <a:ext cx="395774" cy="340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FFCC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2">
            <a:extLst>
              <a:ext uri="{FF2B5EF4-FFF2-40B4-BE49-F238E27FC236}">
                <a16:creationId xmlns:a16="http://schemas.microsoft.com/office/drawing/2014/main" id="{491B5C84-59CE-614B-8CA6-D536F5EF1E77}"/>
              </a:ext>
            </a:extLst>
          </p:cNvPr>
          <p:cNvSpPr/>
          <p:nvPr/>
        </p:nvSpPr>
        <p:spPr>
          <a:xfrm rot="18093150">
            <a:off x="6009017" y="5146727"/>
            <a:ext cx="395774" cy="3408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5" name="New">
            <a:hlinkClick r:id="" action="ppaction://media"/>
            <a:extLst>
              <a:ext uri="{FF2B5EF4-FFF2-40B4-BE49-F238E27FC236}">
                <a16:creationId xmlns:a16="http://schemas.microsoft.com/office/drawing/2014/main" id="{455622D9-8CAE-E24B-8721-E165585E20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5600" y="-18669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4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5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2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repeatCount="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8" grpId="0" animBg="1"/>
      <p:bldP spid="3" grpId="0"/>
      <p:bldP spid="10" grpId="0" uiExpand="1" build="p"/>
      <p:bldP spid="13" grpId="0" animBg="1"/>
      <p:bldP spid="13" grpId="1" animBg="1"/>
      <p:bldP spid="19" grpId="0" animBg="1"/>
      <p:bldP spid="19" grpId="1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2705621" y="2385793"/>
            <a:ext cx="3782860" cy="864587"/>
          </a:xfrm>
          <a:prstGeom prst="rect">
            <a:avLst/>
          </a:prstGeom>
        </p:spPr>
        <p:txBody>
          <a:bodyPr vert="horz" lIns="91440" tIns="45720" rIns="91440" bIns="45720" numCol="1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5000" dirty="0">
                <a:latin typeface="Century Gothic" panose="020B0502020202020204" pitchFamily="34" charset="0"/>
              </a:rPr>
              <a:t> </a:t>
            </a:r>
            <a:r>
              <a:rPr lang="en-US" sz="5000" b="1" dirty="0">
                <a:solidFill>
                  <a:srgbClr val="FFCC00"/>
                </a:solidFill>
                <a:latin typeface="Century Gothic" panose="020B0502020202020204" pitchFamily="34" charset="0"/>
              </a:rPr>
              <a:t> a  </a:t>
            </a:r>
            <a:r>
              <a:rPr lang="en-US" sz="5000" dirty="0">
                <a:latin typeface="Century Gothic" panose="020B0502020202020204" pitchFamily="34" charset="0"/>
              </a:rPr>
              <a:t>bout</a:t>
            </a:r>
            <a:endParaRPr lang="en-US" sz="45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4340">
            <a:off x="3421686" y="3007675"/>
            <a:ext cx="807044" cy="41922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C4A64BD-F0C5-42E8-B1ED-E04D211B5B6C}"/>
              </a:ext>
            </a:extLst>
          </p:cNvPr>
          <p:cNvSpPr/>
          <p:nvPr/>
        </p:nvSpPr>
        <p:spPr>
          <a:xfrm>
            <a:off x="805840" y="920944"/>
            <a:ext cx="7582422" cy="406860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DF46C6-3E1E-FA4C-B698-842AC20DC8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14071" y="-1825065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65DD02F-BAED-0347-B5B3-139B93C62F3D}"/>
              </a:ext>
            </a:extLst>
          </p:cNvPr>
          <p:cNvSpPr/>
          <p:nvPr/>
        </p:nvSpPr>
        <p:spPr>
          <a:xfrm>
            <a:off x="8284743" y="-865038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2623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7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 uiExpand="1" build="p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2117697" y="997933"/>
            <a:ext cx="3370348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 err="1">
                <a:latin typeface="Century Gothic" panose="020B0502020202020204" pitchFamily="34" charset="0"/>
              </a:rPr>
              <a:t>f</a:t>
            </a:r>
            <a:r>
              <a:rPr lang="en-US" sz="5000" dirty="0">
                <a:latin typeface="Century Gothic" panose="020B0502020202020204" pitchFamily="34" charset="0"/>
              </a:rPr>
              <a:t>-</a:t>
            </a:r>
            <a:endParaRPr lang="en-US" sz="45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867907" y="2198219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fr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sh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803238" y="3347404"/>
            <a:ext cx="4052438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-</a:t>
            </a:r>
            <a:r>
              <a:rPr lang="en-US" sz="5000" dirty="0" err="1">
                <a:latin typeface="Century Gothic" panose="020B0502020202020204" pitchFamily="34" charset="0"/>
              </a:rPr>
              <a:t>dr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 err="1">
                <a:latin typeface="Century Gothic" panose="020B0502020202020204" pitchFamily="34" charset="0"/>
              </a:rPr>
              <a:t>n</a:t>
            </a:r>
            <a:endParaRPr lang="en-US" sz="45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730232" y="1020092"/>
            <a:ext cx="3650374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-</a:t>
            </a:r>
            <a:r>
              <a:rPr lang="en-US" sz="5000" dirty="0" err="1">
                <a:latin typeface="Century Gothic" panose="020B0502020202020204" pitchFamily="34" charset="0"/>
              </a:rPr>
              <a:t>v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 err="1">
                <a:latin typeface="Century Gothic" panose="020B0502020202020204" pitchFamily="34" charset="0"/>
              </a:rPr>
              <a:t>n</a:t>
            </a:r>
            <a:endParaRPr lang="en-US" sz="45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EC1F9C8-51F3-4EE9-B118-61D991ABEE61}"/>
              </a:ext>
            </a:extLst>
          </p:cNvPr>
          <p:cNvSpPr txBox="1">
            <a:spLocks/>
          </p:cNvSpPr>
          <p:nvPr/>
        </p:nvSpPr>
        <p:spPr>
          <a:xfrm>
            <a:off x="4806176" y="2152049"/>
            <a:ext cx="3180317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0684C4E-F866-44A4-94B5-22284DB7C261}"/>
              </a:ext>
            </a:extLst>
          </p:cNvPr>
          <p:cNvSpPr txBox="1">
            <a:spLocks/>
          </p:cNvSpPr>
          <p:nvPr/>
        </p:nvSpPr>
        <p:spPr>
          <a:xfrm>
            <a:off x="4767938" y="3297884"/>
            <a:ext cx="4663440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-l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latin typeface="Century Gothic" panose="020B0502020202020204" pitchFamily="34" charset="0"/>
              </a:rPr>
              <a:t>nt</a:t>
            </a:r>
            <a:endParaRPr lang="en-US" sz="45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B8DD63-23AE-4166-83C0-26DA7A064EA3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4E75B3-F4DD-48CB-B23E-F8FE58FD87F2}"/>
              </a:ext>
            </a:extLst>
          </p:cNvPr>
          <p:cNvSpPr/>
          <p:nvPr/>
        </p:nvSpPr>
        <p:spPr>
          <a:xfrm>
            <a:off x="4730232" y="2198088"/>
            <a:ext cx="1636987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-p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e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n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7624B1-B277-D146-94FC-AE712ADCC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87108" y="-1959535"/>
            <a:ext cx="812800" cy="8128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476BCFB-9064-0040-9DED-AF5253090BAC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0695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8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 nodePh="1">
                                  <p:stCondLst>
                                    <p:cond delay="1580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0" nodeType="withEffect">
                                  <p:stCondLst>
                                    <p:cond delay="27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706086" y="1176203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h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m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019873" y="2166689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latin typeface="Century Gothic" panose="020B0502020202020204" pitchFamily="34" charset="0"/>
              </a:rPr>
              <a:t>s-</a:t>
            </a:r>
            <a:endParaRPr lang="en-US" sz="4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8CBC6B-1ED0-410A-A490-FC5C985268C2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5E546B-16BF-4402-AC47-3246D0635579}"/>
              </a:ext>
            </a:extLst>
          </p:cNvPr>
          <p:cNvSpPr/>
          <p:nvPr/>
        </p:nvSpPr>
        <p:spPr>
          <a:xfrm>
            <a:off x="1834399" y="3157177"/>
            <a:ext cx="1486304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ch</a:t>
            </a:r>
            <a:r>
              <a:rPr lang="en-US" sz="5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 err="1">
                <a:solidFill>
                  <a:prstClr val="black"/>
                </a:solidFill>
                <a:latin typeface="Century Gothic" panose="020B0502020202020204" pitchFamily="34" charset="0"/>
              </a:rPr>
              <a:t>l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-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F59C4F-93C9-484B-8EEE-A4159911F91A}"/>
              </a:ext>
            </a:extLst>
          </p:cNvPr>
          <p:cNvSpPr/>
          <p:nvPr/>
        </p:nvSpPr>
        <p:spPr>
          <a:xfrm>
            <a:off x="5410269" y="1176203"/>
            <a:ext cx="540534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f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08CCCB-FAA3-4BAB-99FA-58B28B918F48}"/>
              </a:ext>
            </a:extLst>
          </p:cNvPr>
          <p:cNvSpPr/>
          <p:nvPr/>
        </p:nvSpPr>
        <p:spPr>
          <a:xfrm>
            <a:off x="5096482" y="2148619"/>
            <a:ext cx="1127232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w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ll</a:t>
            </a:r>
            <a:endParaRPr lang="en-US" sz="4500" dirty="0">
              <a:solidFill>
                <a:prstClr val="black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51DE0C0-4AB7-4984-B44D-B5E0242A9B63}"/>
              </a:ext>
            </a:extLst>
          </p:cNvPr>
          <p:cNvSpPr/>
          <p:nvPr/>
        </p:nvSpPr>
        <p:spPr>
          <a:xfrm>
            <a:off x="5063953" y="3116188"/>
            <a:ext cx="1479892" cy="1120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w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</a:t>
            </a:r>
            <a:r>
              <a:rPr lang="en-US" sz="5000" dirty="0">
                <a:solidFill>
                  <a:prstClr val="black"/>
                </a:solidFill>
                <a:latin typeface="Century Gothic" panose="020B0502020202020204" pitchFamily="34" charset="0"/>
              </a:rPr>
              <a:t>th</a:t>
            </a:r>
            <a:endParaRPr lang="en-US" sz="4500" dirty="0">
              <a:solidFill>
                <a:prstClr val="black"/>
              </a:solidFill>
            </a:endParaRP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9D2B23E-B30B-7A41-8287-00216F3DB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9873" y="-1779131"/>
            <a:ext cx="8128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760BACF-69B2-5E4F-80AA-79400B53ECF7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08128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5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/>
      <p:bldP spid="4" grpId="0"/>
      <p:bldP spid="5" grpId="0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1770300" y="1673562"/>
            <a:ext cx="2406284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067838" y="1862509"/>
            <a:ext cx="3534911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pr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b-</a:t>
            </a:r>
            <a:endParaRPr lang="en-US" sz="4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2B4BEB-AAC9-47D2-9C0B-F425AEDB5965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001DE1-BA56-4DA6-AE1C-8101AA51095E}"/>
              </a:ext>
            </a:extLst>
          </p:cNvPr>
          <p:cNvSpPr txBox="1">
            <a:spLocks/>
          </p:cNvSpPr>
          <p:nvPr/>
        </p:nvSpPr>
        <p:spPr>
          <a:xfrm>
            <a:off x="4948601" y="1859674"/>
            <a:ext cx="4756128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G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5000" dirty="0">
                <a:latin typeface="Century Gothic" panose="020B0502020202020204" pitchFamily="34" charset="0"/>
              </a:rPr>
              <a:t>d</a:t>
            </a:r>
            <a:endParaRPr lang="en-US" sz="45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B78DD50-8015-488E-9002-660F1A56F831}"/>
              </a:ext>
            </a:extLst>
          </p:cNvPr>
          <p:cNvSpPr txBox="1">
            <a:spLocks/>
          </p:cNvSpPr>
          <p:nvPr/>
        </p:nvSpPr>
        <p:spPr>
          <a:xfrm>
            <a:off x="5020507" y="2843310"/>
            <a:ext cx="371201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DAF34B-301A-9444-A8F0-98008E379FA6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567CFC-EDC5-544A-B36B-BE51EE60A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3108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 nodePh="1">
                                  <p:stCondLst>
                                    <p:cond delay="760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2360476" y="1876967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u</a:t>
            </a:r>
            <a:r>
              <a:rPr lang="en-US" sz="5000" dirty="0">
                <a:latin typeface="Century Gothic" panose="020B0502020202020204" pitchFamily="34" charset="0"/>
              </a:rPr>
              <a:t>p</a:t>
            </a:r>
            <a:endParaRPr lang="en-US" sz="45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807113" y="1919781"/>
            <a:ext cx="3264003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5000" dirty="0">
                <a:latin typeface="Century Gothic" panose="020B0502020202020204" pitchFamily="34" charset="0"/>
              </a:rPr>
              <a:t>s</a:t>
            </a:r>
            <a:r>
              <a:rPr lang="en-US" sz="5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u</a:t>
            </a:r>
            <a:r>
              <a:rPr lang="en-US" sz="5000" dirty="0">
                <a:latin typeface="Century Gothic" panose="020B0502020202020204" pitchFamily="34" charset="0"/>
              </a:rPr>
              <a:t>n</a:t>
            </a:r>
            <a:endParaRPr lang="en-US" sz="450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123145" y="1301570"/>
            <a:ext cx="5257952" cy="1381621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endParaRPr lang="en-US" sz="4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CF6411-4FD7-4AFF-96C6-00725C42F2A1}"/>
              </a:ext>
            </a:extLst>
          </p:cNvPr>
          <p:cNvSpPr/>
          <p:nvPr/>
        </p:nvSpPr>
        <p:spPr>
          <a:xfrm>
            <a:off x="998283" y="923753"/>
            <a:ext cx="6946711" cy="393055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7FD8562-9071-CB42-88F9-368037ADA0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7676" y="-1919194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8198B7-1FD0-4C47-AE22-67FC4E3DD2A5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9657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Open </a:t>
            </a:r>
            <a:r>
              <a:rPr lang="en-US" sz="4600" b="1" dirty="0">
                <a:latin typeface="Century Gothic" panose="020B0502020202020204" pitchFamily="34" charset="0"/>
              </a:rPr>
              <a:t>–</a:t>
            </a:r>
            <a:r>
              <a:rPr lang="en-US" sz="4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 Long Vowel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712494" y="1920598"/>
            <a:ext cx="5719011" cy="480687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 open syllable has one vowel 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996038" y="2456770"/>
            <a:ext cx="5117231" cy="5492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with no consonant</a:t>
            </a:r>
            <a:r>
              <a:rPr lang="en-US" sz="2700" dirty="0">
                <a:latin typeface="Century Gothic" panose="020B0502020202020204" pitchFamily="34" charset="0"/>
              </a:rPr>
              <a:t> </a:t>
            </a:r>
            <a:r>
              <a:rPr lang="en-US" sz="2700" b="1" dirty="0">
                <a:latin typeface="Century Gothic" panose="020B0502020202020204" pitchFamily="34" charset="0"/>
              </a:rPr>
              <a:t>after it, </a:t>
            </a: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2419629" y="2985816"/>
            <a:ext cx="4304740" cy="5228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 typeface="Arial" panose="020B0604020202020204" pitchFamily="34" charset="0"/>
              <a:buNone/>
            </a:pPr>
            <a:r>
              <a:rPr lang="en-US" sz="2700" b="1" dirty="0">
                <a:latin typeface="Century Gothic" panose="020B0502020202020204" pitchFamily="34" charset="0"/>
              </a:rPr>
              <a:t>and the vowel is long.</a:t>
            </a:r>
            <a:endParaRPr lang="en-US" sz="2700" dirty="0">
              <a:latin typeface="Century Gothic" panose="020B0502020202020204" pitchFamily="34" charset="0"/>
            </a:endParaRPr>
          </a:p>
          <a:p>
            <a:endParaRPr lang="en-US" sz="2700" dirty="0">
              <a:latin typeface="Century Gothic" panose="020B0502020202020204" pitchFamily="34" charset="0"/>
            </a:endParaRPr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3054360" y="3588245"/>
            <a:ext cx="2638805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9600" dirty="0">
                <a:latin typeface="Century Gothic" panose="020B0502020202020204" pitchFamily="34" charset="0"/>
              </a:rPr>
              <a:t>g</a:t>
            </a:r>
            <a:r>
              <a:rPr lang="en-US" sz="9600" b="1" dirty="0">
                <a:solidFill>
                  <a:srgbClr val="00B050"/>
                </a:solidFill>
                <a:latin typeface="Century Gothic" panose="020B0502020202020204" pitchFamily="34" charset="0"/>
              </a:rPr>
              <a:t>o</a:t>
            </a:r>
          </a:p>
        </p:txBody>
      </p:sp>
      <p:sp>
        <p:nvSpPr>
          <p:cNvPr id="12" name="Arrow: Right 11"/>
          <p:cNvSpPr/>
          <p:nvPr/>
        </p:nvSpPr>
        <p:spPr>
          <a:xfrm rot="16200000">
            <a:off x="5155190" y="4757439"/>
            <a:ext cx="536448" cy="46193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3968282" y="3165046"/>
            <a:ext cx="1646343" cy="1411677"/>
          </a:xfrm>
          <a:prstGeom prst="rect">
            <a:avLst/>
          </a:prstGeom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 dirty="0">
                <a:solidFill>
                  <a:srgbClr val="00B050"/>
                </a:solidFill>
                <a:latin typeface="Century Gothic" panose="020B0502020202020204" pitchFamily="34" charset="0"/>
                <a:cs typeface="Courier New" panose="02070309020205020404" pitchFamily="49" charset="0"/>
              </a:rPr>
              <a:t>−</a:t>
            </a:r>
            <a:endParaRPr lang="en-US" sz="8800" b="1" dirty="0">
              <a:solidFill>
                <a:srgbClr val="00B050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301965" y="-826146"/>
            <a:ext cx="842035" cy="6908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B05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D4F4AE-0ABC-1C4B-A417-01EDDAC0B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250" y="-93865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16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10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18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16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  <p:bldP spid="9" grpId="0"/>
      <p:bldP spid="12" grpId="0" animBg="1"/>
      <p:bldP spid="12" grpId="1" animBg="1"/>
      <p:bldP spid="16" grpId="0"/>
      <p:bldP spid="2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51040</TotalTime>
  <Words>359</Words>
  <Application>Microsoft Macintosh PowerPoint</Application>
  <PresentationFormat>On-screen Show (16:10)</PresentationFormat>
  <Paragraphs>146</Paragraphs>
  <Slides>45</Slides>
  <Notes>0</Notes>
  <HiddenSlides>0</HiddenSlides>
  <MMClips>49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Century Gothic</vt:lpstr>
      <vt:lpstr>Courier New</vt:lpstr>
      <vt:lpstr>Ebrima</vt:lpstr>
      <vt:lpstr>Office Theme</vt:lpstr>
      <vt:lpstr>PowerPoint Presentation</vt:lpstr>
      <vt:lpstr>Words in  Syllable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 – Long Vowel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Silent e – Long Vowel</vt:lpstr>
      <vt:lpstr>PowerPoint Presentation</vt:lpstr>
      <vt:lpstr>PowerPoint Presentation</vt:lpstr>
      <vt:lpstr>PowerPoint Presentation</vt:lpstr>
      <vt:lpstr>PowerPoint Presentation</vt:lpstr>
      <vt:lpstr>Vowel Teams – Long Vowel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Vowel Teams – Other Sounds</vt:lpstr>
      <vt:lpstr>PowerPoint Presentation</vt:lpstr>
      <vt:lpstr>PowerPoint Presentation</vt:lpstr>
      <vt:lpstr>PowerPoint Presentation</vt:lpstr>
      <vt:lpstr>PowerPoint Presentation</vt:lpstr>
      <vt:lpstr>R - Controlled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Consonant –  l-e</vt:lpstr>
      <vt:lpstr>PowerPoint Presentation</vt:lpstr>
      <vt:lpstr>Other Sounds – -nk/-ng</vt:lpstr>
      <vt:lpstr>PowerPoint Presentation</vt:lpstr>
      <vt:lpstr>Other Sounds – schwa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442</cp:revision>
  <cp:lastPrinted>2018-03-05T15:55:52Z</cp:lastPrinted>
  <dcterms:created xsi:type="dcterms:W3CDTF">2017-01-10T01:35:56Z</dcterms:created>
  <dcterms:modified xsi:type="dcterms:W3CDTF">2018-09-01T03:44:33Z</dcterms:modified>
</cp:coreProperties>
</file>